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2" r:id="rId1"/>
  </p:sldMasterIdLst>
  <p:notesMasterIdLst>
    <p:notesMasterId r:id="rId29"/>
  </p:notesMasterIdLst>
  <p:sldIdLst>
    <p:sldId id="360" r:id="rId2"/>
    <p:sldId id="400" r:id="rId3"/>
    <p:sldId id="401" r:id="rId4"/>
    <p:sldId id="390" r:id="rId5"/>
    <p:sldId id="391" r:id="rId6"/>
    <p:sldId id="392" r:id="rId7"/>
    <p:sldId id="398" r:id="rId8"/>
    <p:sldId id="393" r:id="rId9"/>
    <p:sldId id="396" r:id="rId10"/>
    <p:sldId id="370" r:id="rId11"/>
    <p:sldId id="402" r:id="rId12"/>
    <p:sldId id="275" r:id="rId13"/>
    <p:sldId id="404" r:id="rId14"/>
    <p:sldId id="403" r:id="rId15"/>
    <p:sldId id="276" r:id="rId16"/>
    <p:sldId id="372" r:id="rId17"/>
    <p:sldId id="277" r:id="rId18"/>
    <p:sldId id="397" r:id="rId19"/>
    <p:sldId id="278" r:id="rId20"/>
    <p:sldId id="375" r:id="rId21"/>
    <p:sldId id="280" r:id="rId22"/>
    <p:sldId id="369" r:id="rId23"/>
    <p:sldId id="266" r:id="rId24"/>
    <p:sldId id="267" r:id="rId25"/>
    <p:sldId id="281" r:id="rId26"/>
    <p:sldId id="373" r:id="rId27"/>
    <p:sldId id="286" r:id="rId28"/>
  </p:sldIdLst>
  <p:sldSz cx="12192000" cy="6858000"/>
  <p:notesSz cx="6997700" cy="9194800"/>
  <p:embeddedFontLst>
    <p:embeddedFont>
      <p:font typeface="ＭＳ Ｐゴシック" panose="020B0600070205080204" pitchFamily="34" charset="-128"/>
      <p:regular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Courier" panose="020B0604020202020204" charset="0"/>
      <p:regular r:id="rId35"/>
      <p:bold r:id="rId36"/>
      <p:italic r:id="rId37"/>
      <p:boldItalic r:id="rId38"/>
    </p:embeddedFont>
    <p:embeddedFont>
      <p:font typeface="FreightMicro Pro Book" panose="020B0604020202020204" charset="0"/>
      <p:regular r:id="rId39"/>
      <p:italic r:id="rId40"/>
    </p:embeddedFont>
    <p:embeddedFont>
      <p:font typeface="FreightMicro Pro Light" panose="020B0604020202020204" charset="0"/>
      <p:regular r:id="rId41"/>
      <p:italic r:id="rId42"/>
    </p:embeddedFont>
    <p:embeddedFont>
      <p:font typeface="FreightMicro Pro Medium" panose="020B0604020202020204" charset="0"/>
      <p:regular r:id="rId43"/>
      <p:italic r:id="rId44"/>
    </p:embeddedFont>
    <p:embeddedFont>
      <p:font typeface="FreightSans Pro Book" panose="020B0604020202020204" charset="0"/>
      <p:regular r:id="rId45"/>
      <p:italic r:id="rId46"/>
    </p:embeddedFont>
    <p:embeddedFont>
      <p:font typeface="Open Sans ExtraBold" panose="020B0906030804020204" pitchFamily="34" charset="0"/>
      <p:bold r:id="rId47"/>
      <p:italic r:id="rId48"/>
      <p:boldItalic r:id="rId49"/>
    </p:embeddedFont>
    <p:embeddedFont>
      <p:font typeface="Open Sans Light" panose="020B0306030504020204" pitchFamily="34" charset="0"/>
      <p:regular r:id="rId50"/>
      <p:italic r:id="rId51"/>
    </p:embeddedFont>
    <p:embeddedFont>
      <p:font typeface="Source Code Pro" panose="020B0509030403020204" pitchFamily="49" charset="0"/>
      <p:regular r:id="rId52"/>
      <p:bold r:id="rId53"/>
      <p:italic r:id="rId54"/>
      <p:boldItalic r:id="rId55"/>
    </p:embeddedFont>
    <p:embeddedFont>
      <p:font typeface="Source Code Pro Light" panose="020B0409030403020204" pitchFamily="49" charset="0"/>
      <p:regular r:id="rId56"/>
      <p:italic r:id="rId57"/>
    </p:embeddedFont>
    <p:embeddedFont>
      <p:font typeface="Source Code Pro Medium" panose="020B0509030403020204" pitchFamily="49" charset="0"/>
      <p:regular r:id="rId58"/>
      <p: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FE67F9-6B8D-4537-87E8-312A73754733}">
  <a:tblStyle styleId="{56FE67F9-6B8D-4537-87E8-312A7375473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EFF"/>
          </a:solidFill>
        </a:fill>
      </a:tcStyle>
    </a:wholeTbl>
    <a:band1H>
      <a:tcTxStyle/>
      <a:tcStyle>
        <a:tcBdr/>
        <a:fill>
          <a:solidFill>
            <a:srgbClr val="D1DBF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DBF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50"/>
    <p:restoredTop sz="94694"/>
  </p:normalViewPr>
  <p:slideViewPr>
    <p:cSldViewPr snapToGrid="0">
      <p:cViewPr varScale="1">
        <p:scale>
          <a:sx n="152" d="100"/>
          <a:sy n="152" d="100"/>
        </p:scale>
        <p:origin x="156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Sans Pro Book" panose="02000606030000020004" pitchFamily="2" charset="0"/>
                <a:ea typeface="FreightSans Pro Book" panose="0200060603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Sans Pro Book" panose="02000606030000020004" pitchFamily="2" charset="0"/>
                <a:ea typeface="FreightSans Pro Book" panose="0200060603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Sans Pro Book" panose="02000606030000020004" pitchFamily="2" charset="0"/>
                <a:ea typeface="FreightSans Pro Book" panose="0200060603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>
            <a:lvl1pPr>
              <a:defRPr b="0" i="0">
                <a:latin typeface="FreightSans Pro Book" panose="02000606030000020004" pitchFamily="2" charset="0"/>
              </a:defRPr>
            </a:lvl1pPr>
          </a:lstStyle>
          <a:p>
            <a:pPr algn="r"/>
            <a:fld id="{00000000-1234-1234-1234-123412341234}" type="slidenum">
              <a:rPr lang="en-US" sz="900" smtClean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pPr algn="r"/>
              <a:t>‹#›</a:t>
            </a:fld>
            <a:endParaRPr lang="en-US" sz="9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FreightSans Pro Book" panose="02000606030000020004" pitchFamily="2" charset="0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FreightSans Pro Book" panose="02000606030000020004" pitchFamily="2" charset="0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FreightSans Pro Book" panose="02000606030000020004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FreightSans Pro Book" panose="02000606030000020004" pitchFamily="2" charset="0"/>
        <a:ea typeface="FreightSans Pro Book" panose="02000606030000020004" pitchFamily="2" charset="0"/>
        <a:cs typeface="Arial"/>
        <a:sym typeface="Arial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Sans Pro Book" panose="02000606030000020004" pitchFamily="2" charset="0"/>
              </a:rPr>
              <a:pPr/>
              <a:t>1</a:t>
            </a:fld>
            <a:endParaRPr lang="en-US" sz="900" dirty="0">
              <a:latin typeface="FreightSans Pro Book" panose="0200060603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Book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111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399" name="Google Shape;3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4352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412" name="Google Shape;4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Sans Pro Book" panose="02000606030000020004" pitchFamily="2" charset="0"/>
              </a:rPr>
              <a:pPr/>
              <a:t>16</a:t>
            </a:fld>
            <a:endParaRPr lang="en-US" sz="900" dirty="0">
              <a:latin typeface="FreightSans Pro Book" panose="0200060603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Book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5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425" name="Google Shape;4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438" name="Google Shape;4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459" name="Google Shape;45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Sans Pro Book" panose="02000606030000020004" pitchFamily="2" charset="0"/>
              </a:rPr>
              <a:pPr/>
              <a:t>22</a:t>
            </a:fld>
            <a:endParaRPr lang="en-US" sz="900" dirty="0">
              <a:latin typeface="FreightSans Pro Book" panose="0200060603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Book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274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303" name="Google Shape;3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313" name="Google Shape;3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469" name="Google Shape;46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4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674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469" name="Google Shape;46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5260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519" name="Google Shape;5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78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Sans Pro Book" panose="02000606030000020004" pitchFamily="2" charset="0"/>
              </a:rPr>
              <a:pPr/>
              <a:t>10</a:t>
            </a:fld>
            <a:endParaRPr lang="en-US" sz="900" dirty="0">
              <a:latin typeface="FreightSans Pro Book" panose="0200060603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Book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53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399" name="Google Shape;3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399" name="Google Shape;3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77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2092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82372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73846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29163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69249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848165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endParaRPr lang="en-US" sz="78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7118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967151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160413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840316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7871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5958205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Eric Kim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Light" panose="02000603030000020004" pitchFamily="2" charset="0"/>
              </a:rPr>
              <a:t>UC Berkeley | Computer Science 88 | Eric Kim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432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6615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6888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5717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49485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16660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17637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99371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237861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74517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7405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20548" indent="-120548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289315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482192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650958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843835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zentut.com/sql-tutorial/sql-count/" TargetMode="External"/><Relationship Id="rId13" Type="http://schemas.openxmlformats.org/officeDocument/2006/relationships/image" Target="../media/image9.png"/><Relationship Id="rId3" Type="http://schemas.openxmlformats.org/officeDocument/2006/relationships/hyperlink" Target="http://www.zentut.com/sql-tutorial/sql-select/" TargetMode="External"/><Relationship Id="rId7" Type="http://schemas.openxmlformats.org/officeDocument/2006/relationships/hyperlink" Target="http://www.zentut.com/sql-tutorial/sql-min-max/" TargetMode="Externa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zentut.com/sql-tutorial/sql-avg/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://www.zentut.com/sql-tutorial/sql-sum/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://www.zentut.com/sql-tutorial/sql-aggregate-functions/" TargetMode="Externa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qlite.org/forum/forumpost/4c8a673560d7999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-evaluations.berkeley.edu/Berkeley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ite.org/lang_createtable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cs61a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dstem.org/us/courses/59252/discussion/5126841" TargetMode="External"/><Relationship Id="rId2" Type="http://schemas.openxmlformats.org/officeDocument/2006/relationships/hyperlink" Target="https://www.gradescope.com/courses/786589/assignments/4672760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entut.com/sql-tutorial/sql-selec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www.zentut.com/sql-tutorial/sql-delete/" TargetMode="External"/><Relationship Id="rId4" Type="http://schemas.openxmlformats.org/officeDocument/2006/relationships/hyperlink" Target="http://www.zentut.com/sql-tutorial/sql-update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stgresql.org/docs/current/functions-matching.html#FUNCTIONS-LIKE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2" name="Subtitle 8">
            <a:extLst>
              <a:ext uri="{FF2B5EF4-FFF2-40B4-BE49-F238E27FC236}">
                <a16:creationId xmlns:a16="http://schemas.microsoft.com/office/drawing/2014/main" id="{2DCE409E-3EFB-A3F7-DB10-FF670385B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/>
          <a:p>
            <a:r>
              <a:rPr lang="en-US" sz="3200" dirty="0"/>
              <a:t>Week 7, Summer 2024. 7/30 (Tues)</a:t>
            </a:r>
          </a:p>
          <a:p>
            <a:r>
              <a:rPr lang="en-US" sz="3200" dirty="0"/>
              <a:t>Lecture 23</a:t>
            </a:r>
          </a:p>
        </p:txBody>
      </p:sp>
    </p:spTree>
    <p:extLst>
      <p:ext uri="{BB962C8B-B14F-4D97-AF65-F5344CB8AC3E}">
        <p14:creationId xmlns:p14="http://schemas.microsoft.com/office/powerpoint/2010/main" val="362772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SQL: Aggregations</a:t>
            </a:r>
          </a:p>
        </p:txBody>
      </p:sp>
    </p:spTree>
    <p:extLst>
      <p:ext uri="{BB962C8B-B14F-4D97-AF65-F5344CB8AC3E}">
        <p14:creationId xmlns:p14="http://schemas.microsoft.com/office/powerpoint/2010/main" val="286607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8A52D1-0119-1BD9-E106-5E7E201D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Aggregations are Powerful &amp; Common!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E7CEF4-50DF-10CB-AB28-D16481827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234" y="1066800"/>
            <a:ext cx="11218333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SELECT date, COUNT(*)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FROM users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WHERE date &gt; "2024-06-01"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GROUP BY date;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6F0FD-5960-93D0-DB40-A95C7B8827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886304-C127-7FBB-8D5B-6383A426FE89}"/>
              </a:ext>
            </a:extLst>
          </p:cNvPr>
          <p:cNvGraphicFramePr>
            <a:graphicFrameLocks noGrp="1"/>
          </p:cNvGraphicFramePr>
          <p:nvPr/>
        </p:nvGraphicFramePr>
        <p:xfrm>
          <a:off x="5922744" y="3488365"/>
          <a:ext cx="3319858" cy="2377440"/>
        </p:xfrm>
        <a:graphic>
          <a:graphicData uri="http://schemas.openxmlformats.org/drawingml/2006/table">
            <a:tbl>
              <a:tblPr firstRow="1" bandRow="1">
                <a:tableStyleId>{56FE67F9-6B8D-4537-87E8-312A73754733}</a:tableStyleId>
              </a:tblPr>
              <a:tblGrid>
                <a:gridCol w="1659929">
                  <a:extLst>
                    <a:ext uri="{9D8B030D-6E8A-4147-A177-3AD203B41FA5}">
                      <a16:colId xmlns:a16="http://schemas.microsoft.com/office/drawing/2014/main" val="3004617166"/>
                    </a:ext>
                  </a:extLst>
                </a:gridCol>
                <a:gridCol w="1659929">
                  <a:extLst>
                    <a:ext uri="{9D8B030D-6E8A-4147-A177-3AD203B41FA5}">
                      <a16:colId xmlns:a16="http://schemas.microsoft.com/office/drawing/2014/main" val="437654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Open Sans ExtraBold" pitchFamily="2" charset="0"/>
                          <a:ea typeface="Open Sans ExtraBold" pitchFamily="2" charset="0"/>
                          <a:cs typeface="Open Sans ExtraBold" pitchFamily="2" charset="0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Open Sans ExtraBold" pitchFamily="2" charset="0"/>
                          <a:ea typeface="Open Sans ExtraBold" pitchFamily="2" charset="0"/>
                          <a:cs typeface="Open Sans ExtraBold" pitchFamily="2" charset="0"/>
                        </a:rPr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2024-06-02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136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38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2024-06-03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257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00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2024-06-04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0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2024-06-05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04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8749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A4A98B8-AE51-A298-BE63-9C0EFE4E0A93}"/>
              </a:ext>
            </a:extLst>
          </p:cNvPr>
          <p:cNvSpPr txBox="1"/>
          <p:nvPr/>
        </p:nvSpPr>
        <p:spPr>
          <a:xfrm>
            <a:off x="6627823" y="1066800"/>
            <a:ext cx="55641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This query means</a:t>
            </a:r>
            <a:r>
              <a:rPr lang="en-US" sz="2000" dirty="0"/>
              <a:t>: From the `users` table, fetch all rows whose `date` column is &gt; `</a:t>
            </a:r>
            <a:r>
              <a:rPr lang="en-US" sz="2000" dirty="0" err="1"/>
              <a:t>current_date</a:t>
            </a:r>
            <a:r>
              <a:rPr lang="en-US" sz="2000" dirty="0"/>
              <a:t>`, group them by `date`, and count how large each group is.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805B955A-647B-E1F5-983E-B6F78C902B47}"/>
              </a:ext>
            </a:extLst>
          </p:cNvPr>
          <p:cNvSpPr/>
          <p:nvPr/>
        </p:nvSpPr>
        <p:spPr bwMode="auto">
          <a:xfrm>
            <a:off x="9260147" y="4323937"/>
            <a:ext cx="499066" cy="353148"/>
          </a:xfrm>
          <a:prstGeom prst="lef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3E543F-C97D-2711-C33A-6D44884BC7C2}"/>
              </a:ext>
            </a:extLst>
          </p:cNvPr>
          <p:cNvSpPr txBox="1"/>
          <p:nvPr/>
        </p:nvSpPr>
        <p:spPr>
          <a:xfrm>
            <a:off x="9776758" y="4177345"/>
            <a:ext cx="241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There are 257 rows with date=2024-06-03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1F2E2D6-E08E-82BC-8978-1C0EEA3C091F}"/>
              </a:ext>
            </a:extLst>
          </p:cNvPr>
          <p:cNvGraphicFramePr>
            <a:graphicFrameLocks noGrp="1"/>
          </p:cNvGraphicFramePr>
          <p:nvPr/>
        </p:nvGraphicFramePr>
        <p:xfrm>
          <a:off x="584377" y="3488365"/>
          <a:ext cx="3776366" cy="2377440"/>
        </p:xfrm>
        <a:graphic>
          <a:graphicData uri="http://schemas.openxmlformats.org/drawingml/2006/table">
            <a:tbl>
              <a:tblPr firstRow="1" bandRow="1">
                <a:tableStyleId>{56FE67F9-6B8D-4537-87E8-312A73754733}</a:tableStyleId>
              </a:tblPr>
              <a:tblGrid>
                <a:gridCol w="1888183">
                  <a:extLst>
                    <a:ext uri="{9D8B030D-6E8A-4147-A177-3AD203B41FA5}">
                      <a16:colId xmlns:a16="http://schemas.microsoft.com/office/drawing/2014/main" val="3004617166"/>
                    </a:ext>
                  </a:extLst>
                </a:gridCol>
                <a:gridCol w="1888183">
                  <a:extLst>
                    <a:ext uri="{9D8B030D-6E8A-4147-A177-3AD203B41FA5}">
                      <a16:colId xmlns:a16="http://schemas.microsoft.com/office/drawing/2014/main" val="437654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latin typeface="Open Sans ExtraBold" pitchFamily="2" charset="0"/>
                          <a:ea typeface="Open Sans ExtraBold" pitchFamily="2" charset="0"/>
                          <a:cs typeface="Open Sans ExtraBold" pitchFamily="2" charset="0"/>
                        </a:rPr>
                        <a:t>user_name</a:t>
                      </a:r>
                      <a:endParaRPr lang="en-US" sz="2000" b="1" dirty="0">
                        <a:latin typeface="Open Sans ExtraBold" pitchFamily="2" charset="0"/>
                        <a:ea typeface="Open Sans ExtraBold" pitchFamily="2" charset="0"/>
                        <a:cs typeface="Open Sans ExtraBo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Open Sans ExtraBold" pitchFamily="2" charset="0"/>
                          <a:ea typeface="Open Sans ExtraBold" pitchFamily="2" charset="0"/>
                          <a:cs typeface="Open Sans ExtraBold" pitchFamily="2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"bob"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2024-06-01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38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"</a:t>
                      </a:r>
                      <a:r>
                        <a:rPr lang="en-US" sz="20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alice</a:t>
                      </a:r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2024-06-01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00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"louis"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2024-06-02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0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"</a:t>
                      </a:r>
                      <a:r>
                        <a:rPr lang="en-US" sz="20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alyssa</a:t>
                      </a:r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2024-06-03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04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8749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F278E23-82CD-1BBF-9242-953DF3869889}"/>
              </a:ext>
            </a:extLst>
          </p:cNvPr>
          <p:cNvSpPr txBox="1"/>
          <p:nvPr/>
        </p:nvSpPr>
        <p:spPr>
          <a:xfrm>
            <a:off x="6510007" y="5910536"/>
            <a:ext cx="2145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Query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C987A-C105-5DD8-5F26-04C6DC35CA8B}"/>
              </a:ext>
            </a:extLst>
          </p:cNvPr>
          <p:cNvSpPr txBox="1"/>
          <p:nvPr/>
        </p:nvSpPr>
        <p:spPr>
          <a:xfrm>
            <a:off x="1399894" y="5910536"/>
            <a:ext cx="2145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`users` table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4E7366D-171B-51FE-FBBD-9A63F5B79ECD}"/>
              </a:ext>
            </a:extLst>
          </p:cNvPr>
          <p:cNvSpPr/>
          <p:nvPr/>
        </p:nvSpPr>
        <p:spPr bwMode="auto">
          <a:xfrm rot="2700000">
            <a:off x="5321146" y="2842351"/>
            <a:ext cx="736037" cy="473615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A76E7-3525-908C-3368-83C3B684BEB1}"/>
              </a:ext>
            </a:extLst>
          </p:cNvPr>
          <p:cNvSpPr txBox="1"/>
          <p:nvPr/>
        </p:nvSpPr>
        <p:spPr>
          <a:xfrm>
            <a:off x="7666245" y="2466082"/>
            <a:ext cx="3487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Note</a:t>
            </a:r>
            <a:r>
              <a:rPr lang="en-US" sz="2400" dirty="0"/>
              <a:t>: query results are also a table!</a:t>
            </a:r>
          </a:p>
        </p:txBody>
      </p:sp>
    </p:spTree>
    <p:extLst>
      <p:ext uri="{BB962C8B-B14F-4D97-AF65-F5344CB8AC3E}">
        <p14:creationId xmlns:p14="http://schemas.microsoft.com/office/powerpoint/2010/main" val="335989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8" grpId="0"/>
      <p:bldP spid="10" grpId="0"/>
      <p:bldP spid="12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>
            <a:spLocks noGrp="1"/>
          </p:cNvSpPr>
          <p:nvPr>
            <p:ph idx="1"/>
          </p:nvPr>
        </p:nvSpPr>
        <p:spPr>
          <a:xfrm>
            <a:off x="677563" y="1080477"/>
            <a:ext cx="7620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sz="1800" b="0" dirty="0"/>
              <a:t>The  </a:t>
            </a:r>
            <a:r>
              <a:rPr lang="en-US" sz="1800" dirty="0">
                <a:latin typeface="Source Code Pro" panose="020B0509030403020204" pitchFamily="49" charset="77"/>
              </a:rPr>
              <a:t>GROUP BY</a:t>
            </a:r>
            <a:r>
              <a:rPr lang="en-US" sz="1800" b="0" dirty="0"/>
              <a:t> clause is used to group rows returned by </a:t>
            </a:r>
            <a:r>
              <a:rPr lang="en-US" sz="1800" b="0" u="sng" dirty="0">
                <a:solidFill>
                  <a:schemeClr val="hlink"/>
                </a:solidFill>
                <a:hlinkClick r:id="rId3"/>
              </a:rPr>
              <a:t>SELECT statement</a:t>
            </a:r>
            <a:r>
              <a:rPr lang="en-US" sz="1800" b="0" dirty="0"/>
              <a:t> into a set of summary rows or groups based on values of columns or expressions. </a:t>
            </a:r>
            <a:endParaRPr lang="en-US" dirty="0"/>
          </a:p>
          <a:p>
            <a:pPr marL="285750" indent="-285750"/>
            <a:r>
              <a:rPr lang="en-US" sz="1800" b="0" dirty="0"/>
              <a:t>Apply an </a:t>
            </a:r>
            <a:r>
              <a:rPr lang="en-US" sz="1800" b="0" u="sng" dirty="0">
                <a:solidFill>
                  <a:schemeClr val="hlink"/>
                </a:solidFill>
                <a:hlinkClick r:id="rId4"/>
              </a:rPr>
              <a:t>aggregate function</a:t>
            </a:r>
            <a:r>
              <a:rPr lang="en-US" sz="1800" b="0" dirty="0"/>
              <a:t>, such as </a:t>
            </a:r>
            <a:r>
              <a:rPr lang="en-US" sz="1800" b="0" u="sng" dirty="0">
                <a:solidFill>
                  <a:schemeClr val="hlink"/>
                </a:solidFill>
                <a:hlinkClick r:id="rId5"/>
              </a:rPr>
              <a:t>SUM</a:t>
            </a:r>
            <a:r>
              <a:rPr lang="en-US" sz="1800" b="0" dirty="0"/>
              <a:t>, </a:t>
            </a:r>
            <a:r>
              <a:rPr lang="en-US" sz="1800" b="0" u="sng" dirty="0">
                <a:solidFill>
                  <a:schemeClr val="hlink"/>
                </a:solidFill>
                <a:hlinkClick r:id="rId6"/>
              </a:rPr>
              <a:t>AVG</a:t>
            </a:r>
            <a:r>
              <a:rPr lang="en-US" sz="1800" b="0" dirty="0"/>
              <a:t>, </a:t>
            </a:r>
            <a:r>
              <a:rPr lang="en-US" sz="1800" b="0" u="sng" dirty="0">
                <a:solidFill>
                  <a:schemeClr val="hlink"/>
                </a:solidFill>
                <a:hlinkClick r:id="rId7"/>
              </a:rPr>
              <a:t>MIN, MAX</a:t>
            </a:r>
            <a:r>
              <a:rPr lang="en-US" sz="1800" b="0" dirty="0"/>
              <a:t> or </a:t>
            </a:r>
            <a:r>
              <a:rPr lang="en-US" sz="1800" b="0" u="sng" dirty="0">
                <a:solidFill>
                  <a:schemeClr val="hlink"/>
                </a:solidFill>
                <a:hlinkClick r:id="rId8"/>
              </a:rPr>
              <a:t>COUNT</a:t>
            </a:r>
            <a:r>
              <a:rPr lang="en-US" sz="1800" b="0" dirty="0"/>
              <a:t>, to each group to output the summary information.</a:t>
            </a:r>
            <a:endParaRPr lang="en-US" sz="1800" dirty="0"/>
          </a:p>
        </p:txBody>
      </p:sp>
      <p:pic>
        <p:nvPicPr>
          <p:cNvPr id="406" name="Google Shape;406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56082" y="2881923"/>
            <a:ext cx="5314462" cy="1094154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7" name="Google Shape;407;p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804" y="2873700"/>
            <a:ext cx="1524000" cy="1207129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8" name="Google Shape;408;p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4804" y="4355482"/>
            <a:ext cx="3822192" cy="1139163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9" name="Google Shape;409;p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96184" y="4775018"/>
            <a:ext cx="5799631" cy="1168582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34A65C5-AD4A-6E5D-1FA6-AB9D93B0F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Grouping and Aggregations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3FF0F90-B03A-8878-B0E9-349A31BD31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pic>
        <p:nvPicPr>
          <p:cNvPr id="2" name="Google Shape;374;p28">
            <a:extLst>
              <a:ext uri="{FF2B5EF4-FFF2-40B4-BE49-F238E27FC236}">
                <a16:creationId xmlns:a16="http://schemas.microsoft.com/office/drawing/2014/main" id="{7A3EA739-5C3C-ABCF-FB45-B8852AC79866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17251" t="17772" r="45253"/>
          <a:stretch/>
        </p:blipFill>
        <p:spPr>
          <a:xfrm>
            <a:off x="9376139" y="1080477"/>
            <a:ext cx="2189443" cy="2963918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1"/>
          <p:cNvPicPr preferRelativeResize="0"/>
          <p:nvPr/>
        </p:nvPicPr>
        <p:blipFill rotWithShape="1">
          <a:blip r:embed="rId3">
            <a:alphaModFix/>
          </a:blip>
          <a:srcRect b="75225"/>
          <a:stretch/>
        </p:blipFill>
        <p:spPr>
          <a:xfrm>
            <a:off x="122465" y="1448810"/>
            <a:ext cx="9306444" cy="464587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34A65C5-AD4A-6E5D-1FA6-AB9D93B0F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Grouping and Aggregations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3FF0F90-B03A-8878-B0E9-349A31BD31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71AF5-239A-3B17-150C-203EDD8CAA53}"/>
              </a:ext>
            </a:extLst>
          </p:cNvPr>
          <p:cNvSpPr txBox="1"/>
          <p:nvPr/>
        </p:nvSpPr>
        <p:spPr>
          <a:xfrm>
            <a:off x="977468" y="927112"/>
            <a:ext cx="381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aggregator function (average)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35DAD8-CC21-12D3-DBF9-8DCA6329B60E}"/>
              </a:ext>
            </a:extLst>
          </p:cNvPr>
          <p:cNvSpPr txBox="1"/>
          <p:nvPr/>
        </p:nvSpPr>
        <p:spPr>
          <a:xfrm>
            <a:off x="5492108" y="921968"/>
            <a:ext cx="424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Group keys (can be more than one!)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2FB01B5-E575-6D39-2341-85E784E3FF9D}"/>
              </a:ext>
            </a:extLst>
          </p:cNvPr>
          <p:cNvSpPr/>
          <p:nvPr/>
        </p:nvSpPr>
        <p:spPr bwMode="auto">
          <a:xfrm>
            <a:off x="2812568" y="1251730"/>
            <a:ext cx="227024" cy="309195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FA1ECD2-B79A-6A11-3DD2-41F1842A29A8}"/>
              </a:ext>
            </a:extLst>
          </p:cNvPr>
          <p:cNvSpPr/>
          <p:nvPr/>
        </p:nvSpPr>
        <p:spPr bwMode="auto">
          <a:xfrm>
            <a:off x="8211733" y="1215458"/>
            <a:ext cx="227024" cy="309195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EB811-FCD0-C1C0-0BA6-E09E0AA2CACF}"/>
              </a:ext>
            </a:extLst>
          </p:cNvPr>
          <p:cNvSpPr txBox="1"/>
          <p:nvPr/>
        </p:nvSpPr>
        <p:spPr>
          <a:xfrm>
            <a:off x="1639610" y="2171868"/>
            <a:ext cx="2352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# Flavor, Price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strawberry</a:t>
            </a:r>
            <a:r>
              <a:rPr lang="en-US" sz="1800" dirty="0">
                <a:latin typeface="Consolas" panose="020B0609020204030204" pitchFamily="49" charset="0"/>
              </a:rPr>
              <a:t>, 3.55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strawberry</a:t>
            </a:r>
            <a:r>
              <a:rPr lang="en-US" sz="1800" dirty="0">
                <a:latin typeface="Consolas" panose="020B0609020204030204" pitchFamily="49" charset="0"/>
              </a:rPr>
              <a:t>, 5.25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98835B-7F8F-9F41-0699-E93D7F0D182C}"/>
              </a:ext>
            </a:extLst>
          </p:cNvPr>
          <p:cNvSpPr txBox="1"/>
          <p:nvPr/>
        </p:nvSpPr>
        <p:spPr>
          <a:xfrm>
            <a:off x="4246631" y="2153971"/>
            <a:ext cx="2352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# Flavor, Price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chocolate</a:t>
            </a:r>
            <a:r>
              <a:rPr lang="en-US" sz="1800" dirty="0">
                <a:latin typeface="Consolas" panose="020B0609020204030204" pitchFamily="49" charset="0"/>
              </a:rPr>
              <a:t>, 4.75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chocolate</a:t>
            </a:r>
            <a:r>
              <a:rPr lang="en-US" sz="1800" dirty="0">
                <a:latin typeface="Consolas" panose="020B0609020204030204" pitchFamily="49" charset="0"/>
              </a:rPr>
              <a:t>, 5.25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chocolate</a:t>
            </a:r>
            <a:r>
              <a:rPr lang="en-US" sz="1800" dirty="0">
                <a:latin typeface="Consolas" panose="020B0609020204030204" pitchFamily="49" charset="0"/>
              </a:rPr>
              <a:t>, 5.25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8B41F7-1775-A68E-AEBC-09F9B0FB5719}"/>
              </a:ext>
            </a:extLst>
          </p:cNvPr>
          <p:cNvSpPr txBox="1"/>
          <p:nvPr/>
        </p:nvSpPr>
        <p:spPr>
          <a:xfrm>
            <a:off x="6853652" y="2146918"/>
            <a:ext cx="227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# Flavor, Price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bubblegum</a:t>
            </a:r>
            <a:r>
              <a:rPr lang="en-US" sz="1800" dirty="0">
                <a:latin typeface="Consolas" panose="020B0609020204030204" pitchFamily="49" charset="0"/>
              </a:rPr>
              <a:t>, 4.75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C52EB4-7386-C81A-80BD-59F156B7B04B}"/>
              </a:ext>
            </a:extLst>
          </p:cNvPr>
          <p:cNvSpPr txBox="1"/>
          <p:nvPr/>
        </p:nvSpPr>
        <p:spPr>
          <a:xfrm>
            <a:off x="132430" y="2360815"/>
            <a:ext cx="1321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GROUP by Flavor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0E4C2C-7EDE-D98A-B68E-00EF7A61F205}"/>
              </a:ext>
            </a:extLst>
          </p:cNvPr>
          <p:cNvSpPr/>
          <p:nvPr/>
        </p:nvSpPr>
        <p:spPr bwMode="auto">
          <a:xfrm>
            <a:off x="1384804" y="2083280"/>
            <a:ext cx="7746580" cy="129192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22C342-17B5-4DEC-2B18-F9B2847FF3A6}"/>
              </a:ext>
            </a:extLst>
          </p:cNvPr>
          <p:cNvSpPr txBox="1"/>
          <p:nvPr/>
        </p:nvSpPr>
        <p:spPr>
          <a:xfrm>
            <a:off x="0" y="4125256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avg(Price)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0C53DF-321C-1844-6811-DEC37186E94E}"/>
              </a:ext>
            </a:extLst>
          </p:cNvPr>
          <p:cNvSpPr txBox="1"/>
          <p:nvPr/>
        </p:nvSpPr>
        <p:spPr>
          <a:xfrm>
            <a:off x="1532408" y="3848257"/>
            <a:ext cx="245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# Flavor, Price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strawberry</a:t>
            </a:r>
            <a:r>
              <a:rPr lang="en-US" sz="1800" dirty="0">
                <a:latin typeface="Consolas" panose="020B0609020204030204" pitchFamily="49" charset="0"/>
              </a:rPr>
              <a:t>, (3.55 + 5.25) /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5802EE-A3FC-E870-3AA9-CF0D88AB3AFB}"/>
              </a:ext>
            </a:extLst>
          </p:cNvPr>
          <p:cNvSpPr txBox="1"/>
          <p:nvPr/>
        </p:nvSpPr>
        <p:spPr>
          <a:xfrm>
            <a:off x="4193030" y="3848257"/>
            <a:ext cx="245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# Flavor, Price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chocolate</a:t>
            </a:r>
            <a:r>
              <a:rPr lang="en-US" sz="1800" dirty="0">
                <a:latin typeface="Consolas" panose="020B0609020204030204" pitchFamily="49" charset="0"/>
              </a:rPr>
              <a:t>, (4.75 + 5.25 + 5.25) /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6459C8-F300-0D93-FFFA-CD6B6EEFC11F}"/>
              </a:ext>
            </a:extLst>
          </p:cNvPr>
          <p:cNvSpPr txBox="1"/>
          <p:nvPr/>
        </p:nvSpPr>
        <p:spPr>
          <a:xfrm>
            <a:off x="6853652" y="3810500"/>
            <a:ext cx="2277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# Flavor, Price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bubblegum</a:t>
            </a:r>
            <a:r>
              <a:rPr lang="en-US" sz="1800" dirty="0">
                <a:latin typeface="Consolas" panose="020B0609020204030204" pitchFamily="49" charset="0"/>
              </a:rPr>
              <a:t>, (4.75) /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95BE50-F9AF-E492-DB6A-EE032E4347F1}"/>
              </a:ext>
            </a:extLst>
          </p:cNvPr>
          <p:cNvSpPr/>
          <p:nvPr/>
        </p:nvSpPr>
        <p:spPr bwMode="auto">
          <a:xfrm>
            <a:off x="1384804" y="3759669"/>
            <a:ext cx="7746580" cy="11350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DA2BC86-C2BD-1721-E9A4-2730D4909EF3}"/>
              </a:ext>
            </a:extLst>
          </p:cNvPr>
          <p:cNvSpPr/>
          <p:nvPr/>
        </p:nvSpPr>
        <p:spPr bwMode="auto">
          <a:xfrm>
            <a:off x="5104847" y="3454229"/>
            <a:ext cx="306493" cy="245566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478E3557-BC65-6C30-CBDE-8455923E6C68}"/>
              </a:ext>
            </a:extLst>
          </p:cNvPr>
          <p:cNvSpPr/>
          <p:nvPr/>
        </p:nvSpPr>
        <p:spPr bwMode="auto">
          <a:xfrm>
            <a:off x="5085330" y="4967424"/>
            <a:ext cx="306493" cy="245566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28F64B-9164-82CB-01AE-F6691F3D4296}"/>
              </a:ext>
            </a:extLst>
          </p:cNvPr>
          <p:cNvSpPr txBox="1"/>
          <p:nvPr/>
        </p:nvSpPr>
        <p:spPr>
          <a:xfrm>
            <a:off x="4246631" y="5212990"/>
            <a:ext cx="3077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# Flavor, avg(Price)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strawberry</a:t>
            </a:r>
            <a:r>
              <a:rPr lang="en-US" sz="1800" dirty="0">
                <a:latin typeface="Consolas" panose="020B0609020204030204" pitchFamily="49" charset="0"/>
              </a:rPr>
              <a:t>, 4.4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chocolate</a:t>
            </a:r>
            <a:r>
              <a:rPr lang="en-US" sz="1800" dirty="0">
                <a:latin typeface="Consolas" panose="020B0609020204030204" pitchFamily="49" charset="0"/>
              </a:rPr>
              <a:t>, 5.0833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bubblegum</a:t>
            </a:r>
            <a:r>
              <a:rPr lang="en-US" sz="1800" dirty="0">
                <a:latin typeface="Consolas" panose="020B0609020204030204" pitchFamily="49" charset="0"/>
              </a:rPr>
              <a:t>, 4.75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50635815-5BC1-2923-FF9B-10EF53026105}"/>
              </a:ext>
            </a:extLst>
          </p:cNvPr>
          <p:cNvSpPr/>
          <p:nvPr/>
        </p:nvSpPr>
        <p:spPr bwMode="auto">
          <a:xfrm>
            <a:off x="6992983" y="5567864"/>
            <a:ext cx="254806" cy="775664"/>
          </a:xfrm>
          <a:prstGeom prst="righ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40C806-C74E-7D26-FF30-F2E93E2B6B82}"/>
              </a:ext>
            </a:extLst>
          </p:cNvPr>
          <p:cNvSpPr txBox="1"/>
          <p:nvPr/>
        </p:nvSpPr>
        <p:spPr>
          <a:xfrm>
            <a:off x="7324056" y="5535073"/>
            <a:ext cx="28756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avg(Price) is the result of computing the average Price within each group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936108BD-FDA4-43DC-3F36-F8ACB4EA3355}"/>
              </a:ext>
            </a:extLst>
          </p:cNvPr>
          <p:cNvSpPr/>
          <p:nvPr/>
        </p:nvSpPr>
        <p:spPr bwMode="auto">
          <a:xfrm rot="5400000">
            <a:off x="9017358" y="2589725"/>
            <a:ext cx="647557" cy="245566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7" name="Google Shape;286;p20">
            <a:extLst>
              <a:ext uri="{FF2B5EF4-FFF2-40B4-BE49-F238E27FC236}">
                <a16:creationId xmlns:a16="http://schemas.microsoft.com/office/drawing/2014/main" id="{145B44D7-B4C1-B094-7172-B2B32A7EE2D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29" t="40550" r="53561"/>
          <a:stretch/>
        </p:blipFill>
        <p:spPr>
          <a:xfrm>
            <a:off x="9514274" y="1560779"/>
            <a:ext cx="2655684" cy="23034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220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  <p:bldP spid="10" grpId="0" animBg="1"/>
      <p:bldP spid="11" grpId="0"/>
      <p:bldP spid="12" grpId="0"/>
      <p:bldP spid="13" grpId="0"/>
      <p:bldP spid="14" grpId="0"/>
      <p:bldP spid="17" grpId="0" animBg="1"/>
      <p:bldP spid="18" grpId="0"/>
      <p:bldP spid="20" grpId="0"/>
      <p:bldP spid="21" grpId="0"/>
      <p:bldP spid="22" grpId="0"/>
      <p:bldP spid="23" grpId="0" animBg="1"/>
      <p:bldP spid="24" grpId="0" animBg="1"/>
      <p:bldP spid="27" grpId="0" animBg="1"/>
      <p:bldP spid="32" grpId="0"/>
      <p:bldP spid="34" grpId="0" animBg="1"/>
      <p:bldP spid="35" grpId="0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>
            <a:spLocks noGrp="1"/>
          </p:cNvSpPr>
          <p:nvPr>
            <p:ph idx="1"/>
          </p:nvPr>
        </p:nvSpPr>
        <p:spPr>
          <a:xfrm>
            <a:off x="403597" y="1080477"/>
            <a:ext cx="7893966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sz="2000" b="0" dirty="0"/>
              <a:t>Caution: when using "GROUP BY", all selected columns MUST be one of:</a:t>
            </a:r>
          </a:p>
          <a:p>
            <a:pPr marL="454517" lvl="1" indent="-285750">
              <a:spcBef>
                <a:spcPts val="0"/>
              </a:spcBef>
            </a:pPr>
            <a:r>
              <a:rPr lang="en-US" sz="2000" dirty="0"/>
              <a:t>(1) included in "GROUP BY"</a:t>
            </a:r>
          </a:p>
          <a:p>
            <a:pPr marL="454517" lvl="1" indent="-285750">
              <a:spcBef>
                <a:spcPts val="0"/>
              </a:spcBef>
            </a:pPr>
            <a:r>
              <a:rPr lang="en-US" sz="2000" b="0" dirty="0"/>
              <a:t>Or</a:t>
            </a:r>
          </a:p>
          <a:p>
            <a:pPr marL="454517" lvl="1" indent="-285750">
              <a:spcBef>
                <a:spcPts val="0"/>
              </a:spcBef>
            </a:pPr>
            <a:r>
              <a:rPr lang="en-US" sz="2000" dirty="0"/>
              <a:t>(2) in an aggregation function</a:t>
            </a:r>
          </a:p>
          <a:p>
            <a:pPr marL="285750" indent="-285750">
              <a:spcBef>
                <a:spcPts val="0"/>
              </a:spcBef>
            </a:pPr>
            <a:endParaRPr lang="en-US" sz="2000" b="0" dirty="0"/>
          </a:p>
          <a:p>
            <a:pPr marL="285750" indent="-285750">
              <a:spcBef>
                <a:spcPts val="0"/>
              </a:spcBef>
            </a:pPr>
            <a:endParaRPr lang="en-US" sz="20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34A65C5-AD4A-6E5D-1FA6-AB9D93B0F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Group by: "Bare" columns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3FF0F90-B03A-8878-B0E9-349A31BD31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pic>
        <p:nvPicPr>
          <p:cNvPr id="3" name="Google Shape;286;p20">
            <a:extLst>
              <a:ext uri="{FF2B5EF4-FFF2-40B4-BE49-F238E27FC236}">
                <a16:creationId xmlns:a16="http://schemas.microsoft.com/office/drawing/2014/main" id="{DA806F39-6459-303C-2D30-07C49B4C56D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0550" r="53561"/>
          <a:stretch/>
        </p:blipFill>
        <p:spPr>
          <a:xfrm>
            <a:off x="8551217" y="1011108"/>
            <a:ext cx="3449496" cy="29063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6C0917-2559-F820-8A6C-801C5BDA85FD}"/>
              </a:ext>
            </a:extLst>
          </p:cNvPr>
          <p:cNvSpPr txBox="1"/>
          <p:nvPr/>
        </p:nvSpPr>
        <p:spPr>
          <a:xfrm>
            <a:off x="454047" y="2819251"/>
            <a:ext cx="7977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sqlite</a:t>
            </a:r>
            <a:r>
              <a:rPr lang="en-US" sz="2000" dirty="0">
                <a:latin typeface="Consolas" panose="020B0609020204030204" pitchFamily="49" charset="0"/>
              </a:rPr>
              <a:t>&gt; select flavor, avg(price), color from cones group by flavor;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A893E-C940-BF2C-9948-988EDCDCB207}"/>
              </a:ext>
            </a:extLst>
          </p:cNvPr>
          <p:cNvSpPr txBox="1"/>
          <p:nvPr/>
        </p:nvSpPr>
        <p:spPr>
          <a:xfrm>
            <a:off x="454047" y="3750185"/>
            <a:ext cx="57575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# flavor, avg(price), color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bubblegum|4.75|pink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chocolate|5.083333333333333|light brown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strawberry|4.4|pink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0062C5B-D135-076B-008A-EB1C7D840225}"/>
              </a:ext>
            </a:extLst>
          </p:cNvPr>
          <p:cNvSpPr/>
          <p:nvPr/>
        </p:nvSpPr>
        <p:spPr bwMode="auto">
          <a:xfrm rot="16200000">
            <a:off x="5145456" y="4064759"/>
            <a:ext cx="161625" cy="1567092"/>
          </a:xfrm>
          <a:prstGeom prst="lef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33176-CAA4-5D1A-0E62-D604030F3E5A}"/>
              </a:ext>
            </a:extLst>
          </p:cNvPr>
          <p:cNvSpPr txBox="1"/>
          <p:nvPr/>
        </p:nvSpPr>
        <p:spPr>
          <a:xfrm>
            <a:off x="2940268" y="5026529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SQL </a:t>
            </a:r>
            <a:r>
              <a:rPr lang="en-US" sz="1800" b="1" dirty="0"/>
              <a:t>arbitrarily</a:t>
            </a:r>
            <a:r>
              <a:rPr lang="en-US" sz="1800" dirty="0"/>
              <a:t> chose one of the "chocolate" group Color values: "light brown" or "dark brown". Weird!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407DA29-AE1E-3809-5232-2900CC0770DC}"/>
              </a:ext>
            </a:extLst>
          </p:cNvPr>
          <p:cNvSpPr/>
          <p:nvPr/>
        </p:nvSpPr>
        <p:spPr bwMode="auto">
          <a:xfrm>
            <a:off x="8011510" y="2074742"/>
            <a:ext cx="599090" cy="372066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31716A2-CF78-04A1-77C3-4CA87F55D4D0}"/>
              </a:ext>
            </a:extLst>
          </p:cNvPr>
          <p:cNvSpPr/>
          <p:nvPr/>
        </p:nvSpPr>
        <p:spPr bwMode="auto">
          <a:xfrm>
            <a:off x="8011510" y="2515525"/>
            <a:ext cx="599090" cy="372066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B5AB10-2BFC-AED8-E2BF-B354FE849A82}"/>
              </a:ext>
            </a:extLst>
          </p:cNvPr>
          <p:cNvSpPr txBox="1"/>
          <p:nvPr/>
        </p:nvSpPr>
        <p:spPr>
          <a:xfrm>
            <a:off x="9200756" y="5688915"/>
            <a:ext cx="29323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For more info on sqlite3's "bare columns", read this interesting (and colorful) thread: </a:t>
            </a:r>
            <a:r>
              <a:rPr lang="en-US" sz="1000" dirty="0">
                <a:hlinkClick r:id="rId4"/>
              </a:rPr>
              <a:t>https://sqlite.org/forum/forumpost/4c8a673560d7999a</a:t>
            </a:r>
            <a:endParaRPr lang="en-US" sz="1000" dirty="0"/>
          </a:p>
          <a:p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0E00B5-A5B5-8318-D44C-7357D928CCE3}"/>
              </a:ext>
            </a:extLst>
          </p:cNvPr>
          <p:cNvSpPr txBox="1"/>
          <p:nvPr/>
        </p:nvSpPr>
        <p:spPr>
          <a:xfrm>
            <a:off x="7819696" y="4069514"/>
            <a:ext cx="39769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It's confusing to have a query where it's not clear what the output will be. </a:t>
            </a:r>
          </a:p>
          <a:p>
            <a:r>
              <a:rPr lang="en-US" sz="1600" dirty="0"/>
              <a:t>Hence the recommendation to put selected columns in either "GROUP BY" clause OR in an aggregation function.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A20490-4191-E145-1BDC-08A18BB7EE88}"/>
              </a:ext>
            </a:extLst>
          </p:cNvPr>
          <p:cNvSpPr txBox="1"/>
          <p:nvPr/>
        </p:nvSpPr>
        <p:spPr>
          <a:xfrm>
            <a:off x="403597" y="5500053"/>
            <a:ext cx="2163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in many other SQL engines, it's an error to have a "bare" column.</a:t>
            </a:r>
          </a:p>
        </p:txBody>
      </p:sp>
    </p:spTree>
    <p:extLst>
      <p:ext uri="{BB962C8B-B14F-4D97-AF65-F5344CB8AC3E}">
        <p14:creationId xmlns:p14="http://schemas.microsoft.com/office/powerpoint/2010/main" val="292696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 animBg="1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16BC4-E792-5696-113F-18FC2E4F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 &amp;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DISTINCT</a:t>
            </a:r>
            <a:r>
              <a:rPr lang="en-US" dirty="0"/>
              <a:t> values</a:t>
            </a:r>
          </a:p>
        </p:txBody>
      </p:sp>
      <p:sp>
        <p:nvSpPr>
          <p:cNvPr id="419" name="Google Shape;419;p32"/>
          <p:cNvSpPr txBox="1"/>
          <p:nvPr/>
        </p:nvSpPr>
        <p:spPr>
          <a:xfrm>
            <a:off x="768073" y="1275918"/>
            <a:ext cx="8404865" cy="369332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select</a:t>
            </a:r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FreightSans Pro Book" panose="02000606030000020004" pitchFamily="2" charset="0"/>
              </a:rPr>
              <a:t>DISTINCT</a:t>
            </a:r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</a:rPr>
              <a:t> [columns]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from</a:t>
            </a:r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</a:rPr>
              <a:t> [table]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where</a:t>
            </a:r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</a:rPr>
              <a:t> [condition]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order by </a:t>
            </a:r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</a:rPr>
              <a:t>[order] ;</a:t>
            </a:r>
            <a:endParaRPr dirty="0">
              <a:latin typeface="FreightSans Pro Book" panose="02000606030000020004" pitchFamily="2" charset="0"/>
            </a:endParaRPr>
          </a:p>
        </p:txBody>
      </p:sp>
      <p:pic>
        <p:nvPicPr>
          <p:cNvPr id="420" name="Google Shape;42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7913" y="3866718"/>
            <a:ext cx="3596640" cy="13716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1" name="Google Shape;42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0755" y="4552518"/>
            <a:ext cx="3898900" cy="4572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2" name="Google Shape;42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0425" y="1975450"/>
            <a:ext cx="5997982" cy="145355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BE915-32BF-D3CB-89C9-A4F7E4E428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SQL: Joins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2022469-56D0-B942-B8A5-4350F46D4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2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6CB65B-500C-2EC3-1D03-959FBF69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tables</a:t>
            </a:r>
          </a:p>
        </p:txBody>
      </p:sp>
      <p:sp>
        <p:nvSpPr>
          <p:cNvPr id="428" name="Google Shape;428;p33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Two tables are joined by a comma to yield all combinations of a row from each (aka "Cartesian Product")</a:t>
            </a:r>
          </a:p>
          <a:p>
            <a:pPr lvl="1"/>
            <a:r>
              <a:rPr lang="en-US" dirty="0">
                <a:sym typeface="Courier"/>
              </a:rPr>
              <a:t>select * from sales, cones;</a:t>
            </a:r>
            <a:endParaRPr lang="en-US" dirty="0"/>
          </a:p>
        </p:txBody>
      </p:sp>
      <p:pic>
        <p:nvPicPr>
          <p:cNvPr id="432" name="Google Shape;43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1888" y="2694441"/>
            <a:ext cx="3943350" cy="13716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3" name="Google Shape;43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6574" y="4253666"/>
            <a:ext cx="939800" cy="1440016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4" name="Google Shape;434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0552" y="3976268"/>
            <a:ext cx="3099145" cy="2309167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5" name="Google Shape;435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73675" y="1778000"/>
            <a:ext cx="2439176" cy="4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E638002-2EBF-5243-C5BE-0F02EDA0A3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4C09DE-6371-4E2D-ECE3-5A8F0B92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39DEC0-54FE-E0FF-0C69-F1D2820F5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Joins combine two tables</a:t>
            </a:r>
          </a:p>
          <a:p>
            <a:r>
              <a:rPr lang="en-US" dirty="0"/>
              <a:t> A "cross product" or full join gives </a:t>
            </a:r>
            <a:r>
              <a:rPr lang="en-US" i="1" dirty="0"/>
              <a:t>all combinations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This is often not useful!</a:t>
            </a:r>
          </a:p>
          <a:p>
            <a:r>
              <a:rPr lang="en-US" dirty="0"/>
              <a:t> So, we can do an </a:t>
            </a:r>
            <a:r>
              <a:rPr lang="en-US" i="1" dirty="0"/>
              <a:t>inner join</a:t>
            </a:r>
            <a:r>
              <a:rPr lang="en-US" dirty="0"/>
              <a:t> where we "combine" rows only on some logical identifier, like an "id"</a:t>
            </a:r>
          </a:p>
          <a:p>
            <a:pPr lvl="1"/>
            <a:r>
              <a:rPr lang="en-US" dirty="0"/>
              <a:t> Often this is called a "foreign key" or a reference to an object in another table.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207C27-CE64-E670-1990-C7EC431751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759711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4"/>
          <p:cNvSpPr/>
          <p:nvPr/>
        </p:nvSpPr>
        <p:spPr>
          <a:xfrm>
            <a:off x="595413" y="2651803"/>
            <a:ext cx="8364583" cy="369332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SELECT * FROM cones, sales 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WHERE </a:t>
            </a:r>
            <a:r>
              <a:rPr lang="en-US" sz="1800" b="1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cone_id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cones.id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;</a:t>
            </a:r>
            <a:endParaRPr lang="en-US" dirty="0">
              <a:latin typeface="FreightSans Pro Book" panose="0200060603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BC55C6-FBF1-C746-8776-3022EFD588EA}"/>
              </a:ext>
            </a:extLst>
          </p:cNvPr>
          <p:cNvSpPr txBox="1"/>
          <p:nvPr/>
        </p:nvSpPr>
        <p:spPr>
          <a:xfrm>
            <a:off x="266211" y="3705479"/>
            <a:ext cx="76669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Id|Flavor|Color|Price|Cashier|id|cone_id</a:t>
            </a:r>
            <a:endParaRPr lang="en-US" sz="2000" dirty="0">
              <a:solidFill>
                <a:schemeClr val="tx1"/>
              </a:solidFill>
              <a:effectLst/>
              <a:latin typeface="Source Code Pro Light" panose="020B0409030403020204" pitchFamily="49" charset="77"/>
            </a:endParaRPr>
          </a:p>
          <a:p>
            <a:r>
              <a:rPr lang="en-US" sz="20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1|strawberry|pink|3.55|Baskin|3|1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1|strawberry|pink|3.55|Robin|6|1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2|chocolate|light brown|4.75|Baskin|1|2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2|chocolate|light brown|4.75|Baskin|4|2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2|chocolate|light brown|4.75|Robin|5|2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3|chocolate|dark brown|5.25|Robin|2|3</a:t>
            </a:r>
          </a:p>
        </p:txBody>
      </p:sp>
      <p:sp>
        <p:nvSpPr>
          <p:cNvPr id="8" name="Google Shape;444;p34">
            <a:extLst>
              <a:ext uri="{FF2B5EF4-FFF2-40B4-BE49-F238E27FC236}">
                <a16:creationId xmlns:a16="http://schemas.microsoft.com/office/drawing/2014/main" id="{7CD4A6FB-F4E1-E459-161B-975B41F65572}"/>
              </a:ext>
            </a:extLst>
          </p:cNvPr>
          <p:cNvSpPr/>
          <p:nvPr/>
        </p:nvSpPr>
        <p:spPr>
          <a:xfrm>
            <a:off x="595412" y="3178641"/>
            <a:ext cx="8364583" cy="369332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  <a:ea typeface="Source Code Pro" panose="020B0509030403020204" pitchFamily="49" charset="0"/>
                <a:cs typeface="Courier"/>
                <a:sym typeface="Courier"/>
              </a:rPr>
              <a:t>When column names conflict we write: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Courier"/>
                <a:sym typeface="Courier"/>
              </a:rPr>
              <a:t>table_name.column_name</a:t>
            </a:r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  <a:ea typeface="Source Code Pro" panose="020B0509030403020204" pitchFamily="49" charset="0"/>
                <a:cs typeface="Courier"/>
                <a:sym typeface="Courier"/>
              </a:rPr>
              <a:t> in a query.</a:t>
            </a:r>
            <a:endParaRPr lang="en-US" dirty="0">
              <a:latin typeface="FreightSans Pro Book" panose="02000606030000020004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C8088A-799D-B3ED-EB22-838D0206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491DB1-4C34-1C75-537E-51FFDDEEC8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AC352D-0625-6A51-2B27-815139D23560}"/>
              </a:ext>
            </a:extLst>
          </p:cNvPr>
          <p:cNvSpPr txBox="1"/>
          <p:nvPr/>
        </p:nvSpPr>
        <p:spPr>
          <a:xfrm>
            <a:off x="9258263" y="1129937"/>
            <a:ext cx="26675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# Cashier, id, </a:t>
            </a:r>
            <a:r>
              <a:rPr lang="en-US" sz="1600" dirty="0" err="1">
                <a:latin typeface="Consolas" panose="020B0609020204030204" pitchFamily="49" charset="0"/>
              </a:rPr>
              <a:t>cone_id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Baskin|1|2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Baskin|3|1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Baskin|4|2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Robin|2|3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Robin|5|2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Robin|6|1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8AB1E-F10E-5C49-844C-34340E40BDC9}"/>
              </a:ext>
            </a:extLst>
          </p:cNvPr>
          <p:cNvSpPr txBox="1"/>
          <p:nvPr/>
        </p:nvSpPr>
        <p:spPr>
          <a:xfrm>
            <a:off x="8847907" y="3542288"/>
            <a:ext cx="33440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# id, Flavor, Color, Price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1|strawberry|pink|3.55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2|chocolate|light brown|4.75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3|chocolate|dark brown|5.25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4|strawberry|pink|5.25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5|bubblegum|pink|4.75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6|chocolate|dark brown|5.25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7|vanilla|white|5.0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D2D81-DB49-A3D7-AB83-00C3B2FC97F9}"/>
              </a:ext>
            </a:extLst>
          </p:cNvPr>
          <p:cNvSpPr txBox="1"/>
          <p:nvPr/>
        </p:nvSpPr>
        <p:spPr>
          <a:xfrm>
            <a:off x="9925970" y="2945819"/>
            <a:ext cx="184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`sales`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010E0-8FC2-8372-5B79-4D3BFAB01AE6}"/>
              </a:ext>
            </a:extLst>
          </p:cNvPr>
          <p:cNvSpPr txBox="1"/>
          <p:nvPr/>
        </p:nvSpPr>
        <p:spPr>
          <a:xfrm>
            <a:off x="9925970" y="5646862"/>
            <a:ext cx="184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`cones`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C1D2E-442B-5C62-0C5B-D470B7D70B51}"/>
              </a:ext>
            </a:extLst>
          </p:cNvPr>
          <p:cNvSpPr txBox="1"/>
          <p:nvPr/>
        </p:nvSpPr>
        <p:spPr>
          <a:xfrm>
            <a:off x="379546" y="1028014"/>
            <a:ext cx="87132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Suppose that the `sales, cones` tables are set up such that </a:t>
            </a:r>
            <a:r>
              <a:rPr lang="en-US" sz="1800" dirty="0" err="1"/>
              <a:t>sales.cone_id</a:t>
            </a:r>
            <a:r>
              <a:rPr lang="en-US" sz="1800" dirty="0"/>
              <a:t> corresponds to the cones.id. </a:t>
            </a:r>
          </a:p>
          <a:p>
            <a:r>
              <a:rPr lang="en-US" sz="1800" dirty="0"/>
              <a:t>Ex: sales row `Baskin,1,2` means that Cashier=Baskin sold a cone with </a:t>
            </a:r>
            <a:r>
              <a:rPr lang="en-US" sz="1800" dirty="0" err="1"/>
              <a:t>cone_id</a:t>
            </a:r>
            <a:r>
              <a:rPr lang="en-US" sz="1800" dirty="0"/>
              <a:t>=2, aka `1,chocolate,light brown,4.75`</a:t>
            </a:r>
          </a:p>
          <a:p>
            <a:r>
              <a:rPr lang="en-US" sz="1800" dirty="0"/>
              <a:t>Then, to determine the Flavor, Color and Price of all sales made, we do this join: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67954B-E708-1990-463D-87E7C95A0BE4}"/>
              </a:ext>
            </a:extLst>
          </p:cNvPr>
          <p:cNvSpPr txBox="1"/>
          <p:nvPr/>
        </p:nvSpPr>
        <p:spPr>
          <a:xfrm>
            <a:off x="2455452" y="6004342"/>
            <a:ext cx="6155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Tip: </a:t>
            </a:r>
            <a:r>
              <a:rPr lang="en-US" sz="1600" dirty="0" err="1"/>
              <a:t>sales.cone_id</a:t>
            </a:r>
            <a:r>
              <a:rPr lang="en-US" sz="1600" dirty="0"/>
              <a:t> is called a "foreign key" that refers to cones.id!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A9524D-9F6F-2823-53C6-24D9288F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CB818-2C02-4B1E-3EB6-1AD0E3CD6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dirty="0"/>
              <a:t>"Official" course evaluation survey released</a:t>
            </a:r>
          </a:p>
          <a:p>
            <a:pPr lvl="1"/>
            <a:r>
              <a:rPr lang="en-US" sz="2600" dirty="0"/>
              <a:t> </a:t>
            </a:r>
            <a:r>
              <a:rPr lang="en-US" sz="2600" dirty="0">
                <a:hlinkClick r:id="rId2"/>
              </a:rPr>
              <a:t>https://course-evaluations.berkeley.edu/Berkeley/</a:t>
            </a:r>
            <a:endParaRPr lang="en-US" sz="2600" dirty="0"/>
          </a:p>
          <a:p>
            <a:pPr lvl="1"/>
            <a:r>
              <a:rPr lang="en-US" sz="2600" dirty="0"/>
              <a:t> Filling this out will be a huge help for the Data/DSUS department with regard to course development, so please fill this out :)</a:t>
            </a:r>
          </a:p>
          <a:p>
            <a:r>
              <a:rPr lang="en-US" sz="2600" dirty="0"/>
              <a:t> Project02 ("Ants") due this Thursday (8/1)!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7CEEB-5A2D-7518-243E-5BE0C78127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5780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4DD4-1692-3086-2163-90B1AC6B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Putting It All Together: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7426E-3B94-BB0F-DF11-388E2C70F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1625245"/>
          </a:xfrm>
        </p:spPr>
        <p:txBody>
          <a:bodyPr/>
          <a:lstStyle/>
          <a:p>
            <a:r>
              <a:rPr lang="en-US" dirty="0"/>
              <a:t> Which of our cashiers sold the highest value of ice cream?</a:t>
            </a:r>
          </a:p>
          <a:p>
            <a:r>
              <a:rPr lang="en-US" dirty="0"/>
              <a:t> First we need to find which cones were sold by whom, then we SUM() the results!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04979-566A-62AB-65A6-2B4A725768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72BF8-4DF7-58E3-8D8F-0206F36FF9D3}"/>
              </a:ext>
            </a:extLst>
          </p:cNvPr>
          <p:cNvSpPr txBox="1"/>
          <p:nvPr/>
        </p:nvSpPr>
        <p:spPr>
          <a:xfrm>
            <a:off x="8088923" y="4721277"/>
            <a:ext cx="34977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Question</a:t>
            </a:r>
            <a:r>
              <a:rPr lang="en-US" sz="2000" dirty="0"/>
              <a:t>: Write a SQL query that can tell us which Cashier sold the highest value of ice cream.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50C00F-F7F9-81E1-FB2F-F52102AB6BFC}"/>
              </a:ext>
            </a:extLst>
          </p:cNvPr>
          <p:cNvSpPr txBox="1"/>
          <p:nvPr/>
        </p:nvSpPr>
        <p:spPr>
          <a:xfrm>
            <a:off x="479580" y="2977111"/>
            <a:ext cx="116506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b="1" dirty="0" err="1">
                <a:effectLst/>
                <a:latin typeface="Source Code Pro Light" panose="020B0409030403020204" pitchFamily="49" charset="77"/>
              </a:rPr>
              <a:t>sqlite</a:t>
            </a:r>
            <a:r>
              <a:rPr lang="en-US" sz="2400" b="1" dirty="0">
                <a:effectLst/>
                <a:latin typeface="Source Code Pro Light" panose="020B0409030403020204" pitchFamily="49" charset="77"/>
              </a:rPr>
              <a:t>&gt; SELECT Cashier, SUM(Price) as 'Total Sold' FROM sales, cones WHERE </a:t>
            </a:r>
            <a:r>
              <a:rPr lang="en-US" sz="2400" b="1" dirty="0" err="1">
                <a:effectLst/>
                <a:latin typeface="Source Code Pro Light" panose="020B0409030403020204" pitchFamily="49" charset="77"/>
              </a:rPr>
              <a:t>sales.cone_id</a:t>
            </a:r>
            <a:r>
              <a:rPr lang="en-US" sz="2400" b="1" dirty="0">
                <a:effectLst/>
                <a:latin typeface="Source Code Pro Light" panose="020B0409030403020204" pitchFamily="49" charset="77"/>
              </a:rPr>
              <a:t> = cones.id GROUP BY Cashier;</a:t>
            </a:r>
          </a:p>
          <a:p>
            <a:pPr marL="0" indent="0">
              <a:buNone/>
            </a:pPr>
            <a:r>
              <a:rPr lang="en-US" sz="2400" b="1" dirty="0" err="1">
                <a:effectLst/>
                <a:latin typeface="Source Code Pro Light" panose="020B0409030403020204" pitchFamily="49" charset="77"/>
              </a:rPr>
              <a:t>Cashier|Total</a:t>
            </a:r>
            <a:r>
              <a:rPr lang="en-US" sz="2400" b="1" dirty="0">
                <a:effectLst/>
                <a:latin typeface="Source Code Pro Light" panose="020B0409030403020204" pitchFamily="49" charset="77"/>
              </a:rPr>
              <a:t> Sold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Source Code Pro Light" panose="020B0409030403020204" pitchFamily="49" charset="77"/>
              </a:rPr>
              <a:t>Baskin|13.3</a:t>
            </a:r>
          </a:p>
          <a:p>
            <a:pPr marL="0" indent="0">
              <a:buNone/>
            </a:pPr>
            <a:r>
              <a:rPr lang="en-US" sz="2400" b="1" dirty="0">
                <a:effectLst/>
                <a:latin typeface="Source Code Pro Light" panose="020B0409030403020204" pitchFamily="49" charset="77"/>
              </a:rPr>
              <a:t>Robin|13.8</a:t>
            </a:r>
          </a:p>
          <a:p>
            <a:endParaRPr lang="en-US" sz="2400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C882C7A-303E-EA91-30E5-7073F90A07AB}"/>
              </a:ext>
            </a:extLst>
          </p:cNvPr>
          <p:cNvSpPr/>
          <p:nvPr/>
        </p:nvSpPr>
        <p:spPr bwMode="auto">
          <a:xfrm rot="5400000">
            <a:off x="8251671" y="1572176"/>
            <a:ext cx="163961" cy="2629689"/>
          </a:xfrm>
          <a:prstGeom prst="lef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2797AE-5638-2983-6904-E86D32785F43}"/>
              </a:ext>
            </a:extLst>
          </p:cNvPr>
          <p:cNvSpPr txBox="1"/>
          <p:nvPr/>
        </p:nvSpPr>
        <p:spPr>
          <a:xfrm>
            <a:off x="6921060" y="2410563"/>
            <a:ext cx="282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"Alias" for convenience</a:t>
            </a:r>
          </a:p>
        </p:txBody>
      </p:sp>
    </p:spTree>
    <p:extLst>
      <p:ext uri="{BB962C8B-B14F-4D97-AF65-F5344CB8AC3E}">
        <p14:creationId xmlns:p14="http://schemas.microsoft.com/office/powerpoint/2010/main" val="338654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4CAAA8-8A49-F390-BF33-3D3A5987C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Queries within queries</a:t>
            </a:r>
          </a:p>
        </p:txBody>
      </p:sp>
      <p:sp>
        <p:nvSpPr>
          <p:cNvPr id="462" name="Google Shape;462;p36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 Any place that a table is named within a select statement, a table could be computed </a:t>
            </a:r>
          </a:p>
          <a:p>
            <a:pPr lvl="1"/>
            <a:r>
              <a:rPr lang="en-US" dirty="0"/>
              <a:t> As a sub-query</a:t>
            </a:r>
          </a:p>
        </p:txBody>
      </p:sp>
      <p:pic>
        <p:nvPicPr>
          <p:cNvPr id="466" name="Google Shape;46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6265" y="3009900"/>
            <a:ext cx="8305800" cy="2781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9DCA3-1AD2-FC31-56A2-4354EFEB5E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SQL: CREATE and INSERT and UPDATE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6923BFF-EBA1-2FE5-2401-AA6BB32261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(THIS IS NOT TESTED IN 88C!)</a:t>
            </a:r>
          </a:p>
        </p:txBody>
      </p:sp>
    </p:spTree>
    <p:extLst>
      <p:ext uri="{BB962C8B-B14F-4D97-AF65-F5344CB8AC3E}">
        <p14:creationId xmlns:p14="http://schemas.microsoft.com/office/powerpoint/2010/main" val="180209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3FD87E-FAE6-2996-BC19-129B21AD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CREATE TABLE</a:t>
            </a:r>
            <a:endParaRPr lang="en-US" dirty="0"/>
          </a:p>
        </p:txBody>
      </p:sp>
      <p:sp>
        <p:nvSpPr>
          <p:cNvPr id="306" name="Google Shape;306;p22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SQL often used interactively</a:t>
            </a:r>
          </a:p>
          <a:p>
            <a:pPr lvl="1"/>
            <a:r>
              <a:rPr lang="en-US" dirty="0"/>
              <a:t>Result of select displayed to the user, but not stored</a:t>
            </a:r>
          </a:p>
          <a:p>
            <a:r>
              <a:rPr lang="en-US" dirty="0">
                <a:hlinkClick r:id="rId3"/>
              </a:rPr>
              <a:t>Can create a table in many ways</a:t>
            </a:r>
            <a:endParaRPr lang="en-US" dirty="0"/>
          </a:p>
          <a:p>
            <a:pPr lvl="1"/>
            <a:r>
              <a:rPr lang="en-US" dirty="0"/>
              <a:t>Often may just supply a list of columns without data.</a:t>
            </a:r>
          </a:p>
          <a:p>
            <a:r>
              <a:rPr lang="en-US" dirty="0"/>
              <a:t>Create table statement gives the result a name</a:t>
            </a:r>
          </a:p>
          <a:p>
            <a:pPr lvl="1"/>
            <a:r>
              <a:rPr lang="en-US" dirty="0"/>
              <a:t>Like a variable, but for a permanent object</a:t>
            </a:r>
          </a:p>
          <a:p>
            <a:pPr lvl="1"/>
            <a:endParaRPr lang="en-US" dirty="0"/>
          </a:p>
        </p:txBody>
      </p:sp>
      <p:sp>
        <p:nvSpPr>
          <p:cNvPr id="310" name="Google Shape;310;p22"/>
          <p:cNvSpPr/>
          <p:nvPr/>
        </p:nvSpPr>
        <p:spPr>
          <a:xfrm>
            <a:off x="2229677" y="4735887"/>
            <a:ext cx="8140337" cy="443442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Courier"/>
                <a:sym typeface="Courier"/>
              </a:rPr>
              <a:t>CREATE TABLE 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77"/>
              </a:rPr>
              <a:t>[name] 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Courier"/>
                <a:sym typeface="Courier"/>
              </a:rPr>
              <a:t>AS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77"/>
              </a:rPr>
              <a:t> [select statement];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1A25C-298C-B9C8-B21C-41D6988941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"/>
          <p:cNvSpPr/>
          <p:nvPr/>
        </p:nvSpPr>
        <p:spPr>
          <a:xfrm>
            <a:off x="1918252" y="1450876"/>
            <a:ext cx="8597348" cy="2308324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CREATE TABLE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cones </a:t>
            </a:r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AS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select 1 as </a:t>
            </a:r>
            <a:r>
              <a:rPr lang="en-US" sz="1800" dirty="0">
                <a:solidFill>
                  <a:srgbClr val="022FD7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ID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, "strawberry" as </a:t>
            </a:r>
            <a:r>
              <a:rPr lang="en-US" sz="1800" dirty="0">
                <a:solidFill>
                  <a:srgbClr val="022FD7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Flavor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, "pink" as </a:t>
            </a:r>
            <a:r>
              <a:rPr lang="en-US" sz="1800" dirty="0">
                <a:solidFill>
                  <a:srgbClr val="022FD7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Color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, 3.55 as Price union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select 2, "chocolate", "light brown", 4.75 union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select 3, "chocolate", "dark brown", 5.25 union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select 4, "strawberry", "pink",5.25 union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select 5, "bubblegum", "pink",4.75 union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select 6, "chocolate", "dark brown", 5.25;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20" name="Google Shape;320;p23"/>
          <p:cNvSpPr txBox="1"/>
          <p:nvPr/>
        </p:nvSpPr>
        <p:spPr>
          <a:xfrm>
            <a:off x="2209800" y="4786868"/>
            <a:ext cx="65453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</a:rPr>
              <a:t>Notice how column names are introduced and implicit later on.</a:t>
            </a: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DC0D8-ECAD-753C-5B9B-93D503E0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SQL: creating a named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4DF6B-E317-C263-061B-09DFD2BAC1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E11172-84D4-4F9C-3DA6-8F0AB482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new records (rows) </a:t>
            </a:r>
          </a:p>
        </p:txBody>
      </p:sp>
      <p:sp>
        <p:nvSpPr>
          <p:cNvPr id="472" name="Google Shape;472;p37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A database table is typically a shared, durable repository shared by multiple applications</a:t>
            </a:r>
          </a:p>
        </p:txBody>
      </p:sp>
      <p:sp>
        <p:nvSpPr>
          <p:cNvPr id="476" name="Google Shape;476;p37"/>
          <p:cNvSpPr/>
          <p:nvPr/>
        </p:nvSpPr>
        <p:spPr>
          <a:xfrm>
            <a:off x="2945296" y="2298700"/>
            <a:ext cx="5867400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Courier"/>
                <a:sym typeface="Courier"/>
              </a:rPr>
              <a:t>INSERT INTO table(column1, column2,...) </a:t>
            </a:r>
            <a:endParaRPr dirty="0">
              <a:latin typeface="Source Code Pro" panose="020B0509030403020204" pitchFamily="49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Courier"/>
                <a:sym typeface="Courier"/>
              </a:rPr>
              <a:t>	VALUES (value1, value2,...);</a:t>
            </a:r>
            <a:endParaRPr dirty="0">
              <a:latin typeface="Source Code Pro" panose="020B0509030403020204" pitchFamily="49" charset="77"/>
            </a:endParaRPr>
          </a:p>
        </p:txBody>
      </p:sp>
      <p:pic>
        <p:nvPicPr>
          <p:cNvPr id="477" name="Google Shape;47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5846" y="3232149"/>
            <a:ext cx="8064500" cy="2044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8" name="Google Shape;47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6596" y="3857675"/>
            <a:ext cx="3390900" cy="24669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51875-9ACE-A5A1-051B-9DABAD72F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128A81-2D73-6F07-6C2F-7B898E8C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new records (rows) </a:t>
            </a:r>
          </a:p>
        </p:txBody>
      </p:sp>
      <p:sp>
        <p:nvSpPr>
          <p:cNvPr id="472" name="Google Shape;472;p37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vert="horz" wrap="square" lIns="92075" tIns="46025" rIns="92075" bIns="460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If you don’t specify a WHERE, you’ll update all rows!</a:t>
            </a:r>
          </a:p>
        </p:txBody>
      </p:sp>
      <p:sp>
        <p:nvSpPr>
          <p:cNvPr id="476" name="Google Shape;476;p37"/>
          <p:cNvSpPr/>
          <p:nvPr/>
        </p:nvSpPr>
        <p:spPr>
          <a:xfrm>
            <a:off x="1661809" y="1855282"/>
            <a:ext cx="6819472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UPDATE table SET column1 = value1, column2 = value2</a:t>
            </a:r>
            <a:r>
              <a:rPr lang="en-US" dirty="0">
                <a:latin typeface="Source Code Pro" panose="020B0509030403020204" pitchFamily="49" charset="77"/>
                <a:ea typeface="Courier"/>
              </a:rPr>
              <a:t> 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[WHERE condition]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5BE01A1-3EC2-2DB1-A3E9-A9B60EC03D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904031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2"/>
          <p:cNvSpPr txBox="1"/>
          <p:nvPr/>
        </p:nvSpPr>
        <p:spPr>
          <a:xfrm>
            <a:off x="1470455" y="1447800"/>
            <a:ext cx="8540854" cy="707886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SELECT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&lt;col spec&gt;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FROM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&lt;table spec&gt;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WHERE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cond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spec&gt; 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GROUP BY &lt;group spec&gt; ORDER BY &lt;order spec&gt;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;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26" name="Google Shape;526;p42"/>
          <p:cNvSpPr/>
          <p:nvPr/>
        </p:nvSpPr>
        <p:spPr>
          <a:xfrm>
            <a:off x="1470455" y="2563432"/>
            <a:ext cx="6835345" cy="67710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INSERT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INTO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table(column1, column2,...) 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	VALUES (value1, value2,...);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27" name="Google Shape;527;p42"/>
          <p:cNvSpPr/>
          <p:nvPr/>
        </p:nvSpPr>
        <p:spPr>
          <a:xfrm>
            <a:off x="1470455" y="4204372"/>
            <a:ext cx="6617249" cy="400110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CREATE TABLE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&lt;select statement&gt; ;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28" name="Google Shape;528;p42"/>
          <p:cNvSpPr/>
          <p:nvPr/>
        </p:nvSpPr>
        <p:spPr>
          <a:xfrm>
            <a:off x="1470455" y="3540625"/>
            <a:ext cx="5570487" cy="400110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CREATE TABLE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 ( &lt;columns&gt; ) ;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1DDAE0-9AA5-87EE-0D2F-A1DE3622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(and </a:t>
            </a:r>
            <a:r>
              <a:rPr lang="en-US" dirty="0">
                <a:hlinkClick r:id="rId3"/>
              </a:rPr>
              <a:t>https://code.cs61a.org</a:t>
            </a:r>
            <a:r>
              <a:rPr lang="en-US" dirty="0"/>
              <a:t> SQL demo!)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C588A5F-1099-0E44-C53F-53004D698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A9524D-9F6F-2823-53C6-24D9288F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Announcements: Final Exam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CB818-2C02-4B1E-3EB6-1AD0E3CD6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exam "primary" time: </a:t>
            </a:r>
            <a:r>
              <a:rPr lang="en-US" b="1" dirty="0"/>
              <a:t>Wednesday August 7th, 3PM – 5 PM PST</a:t>
            </a:r>
            <a:r>
              <a:rPr lang="en-US" dirty="0"/>
              <a:t> </a:t>
            </a:r>
          </a:p>
          <a:p>
            <a:r>
              <a:rPr lang="en-US" dirty="0"/>
              <a:t>Final exam scheduling form released</a:t>
            </a:r>
          </a:p>
          <a:p>
            <a:pPr lvl="1"/>
            <a:r>
              <a:rPr lang="en-US" dirty="0"/>
              <a:t> Gradescope: </a:t>
            </a:r>
            <a:r>
              <a:rPr lang="en-US" dirty="0">
                <a:hlinkClick r:id="rId2"/>
              </a:rPr>
              <a:t>"(Urgent) Final Exam Scheduling"</a:t>
            </a:r>
            <a:endParaRPr lang="en-US" dirty="0"/>
          </a:p>
          <a:p>
            <a:pPr lvl="1"/>
            <a:r>
              <a:rPr lang="en-US" dirty="0"/>
              <a:t> Due: </a:t>
            </a:r>
            <a:r>
              <a:rPr lang="en-US" b="1" dirty="0"/>
              <a:t>Wednesday July 31st 11:59 PM PST</a:t>
            </a:r>
          </a:p>
          <a:p>
            <a:pPr lvl="1"/>
            <a:r>
              <a:rPr lang="en-US" dirty="0"/>
              <a:t> Please fill this out ASAP! For more info, see </a:t>
            </a:r>
            <a:r>
              <a:rPr lang="en-US" dirty="0">
                <a:hlinkClick r:id="rId3"/>
              </a:rPr>
              <a:t>Ed post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 </a:t>
            </a:r>
            <a:r>
              <a:rPr lang="en-US" sz="2000" dirty="0"/>
              <a:t>DSP students: you should have received an email for a separate Final exam scheduling form. Please fill this out – if you didn't receive an e-mail, let us know!</a:t>
            </a:r>
          </a:p>
          <a:p>
            <a:r>
              <a:rPr lang="en-US" dirty="0"/>
              <a:t> Final exam will have the same style as the Midterm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Zoom+Gradescope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7CEEB-5A2D-7518-243E-5BE0C78127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21138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Filtering in SQL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2022469-56D0-B942-B8A5-4350F46D4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B430E2-89A6-8579-9AEF-9D6DA6177A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7216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4A7ACF-A9D4-BE04-14E8-7A702F35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rows - where</a:t>
            </a:r>
          </a:p>
        </p:txBody>
      </p:sp>
      <p:sp>
        <p:nvSpPr>
          <p:cNvPr id="370" name="Google Shape;370;p28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/>
              <a:t>Set of Table records (rows) that satisfy a condition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583D06C-A4FB-A864-C50A-4A64FCD814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pic>
        <p:nvPicPr>
          <p:cNvPr id="374" name="Google Shape;37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6779" y="2822644"/>
            <a:ext cx="2919933" cy="19304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5" name="Google Shape;37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5058" y="5094408"/>
            <a:ext cx="4060320" cy="969874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6" name="Google Shape;37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12786" y="2825994"/>
            <a:ext cx="4488514" cy="3238289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7" name="Google Shape;377;p28"/>
          <p:cNvSpPr txBox="1"/>
          <p:nvPr/>
        </p:nvSpPr>
        <p:spPr>
          <a:xfrm>
            <a:off x="1556359" y="1943332"/>
            <a:ext cx="9654436" cy="369332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select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 [columns]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from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 [table] </a:t>
            </a:r>
            <a:r>
              <a:rPr lang="en-US" sz="1800" b="1" dirty="0">
                <a:solidFill>
                  <a:srgbClr val="FF0000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where</a:t>
            </a:r>
            <a:r>
              <a:rPr lang="en-US" sz="1800" b="1" dirty="0">
                <a:solidFill>
                  <a:srgbClr val="FF0000"/>
                </a:solidFill>
                <a:latin typeface="Source Code Pro" panose="020B0509030403020204" pitchFamily="49" charset="77"/>
              </a:rPr>
              <a:t> [condition]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order by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[order] ;</a:t>
            </a:r>
            <a:endParaRPr dirty="0">
              <a:latin typeface="Source Code Pro" panose="020B0509030403020204" pitchFamily="49" charset="7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5C96E5-6397-04A5-62D6-6A45CD13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Operators for predicate</a:t>
            </a:r>
          </a:p>
        </p:txBody>
      </p:sp>
      <p:sp>
        <p:nvSpPr>
          <p:cNvPr id="383" name="Google Shape;383;p29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/>
              <a:t>use the WHERE clause in the SQL statements such as </a:t>
            </a:r>
            <a:r>
              <a:rPr lang="en-US">
                <a:hlinkClick r:id="rId3"/>
              </a:rPr>
              <a:t>SELECT</a:t>
            </a:r>
            <a:r>
              <a:rPr lang="en-US"/>
              <a:t>,  </a:t>
            </a:r>
            <a:r>
              <a:rPr lang="en-US">
                <a:hlinkClick r:id="rId4"/>
              </a:rPr>
              <a:t>UPDATE </a:t>
            </a:r>
            <a:r>
              <a:rPr lang="en-US"/>
              <a:t>and </a:t>
            </a:r>
            <a:r>
              <a:rPr lang="en-US">
                <a:hlinkClick r:id="rId5"/>
              </a:rPr>
              <a:t>DELETE</a:t>
            </a:r>
            <a:r>
              <a:rPr lang="en-US"/>
              <a:t>  to filter rows that do not meet a specified condition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3F09FC36-FBE7-1A8C-D8D9-765E9F91DB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pic>
        <p:nvPicPr>
          <p:cNvPr id="387" name="Google Shape;387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2200" y="2543504"/>
            <a:ext cx="7035236" cy="31242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C16E12-A503-EA91-6E59-AF37F799C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Matching: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LIKE</a:t>
            </a:r>
            <a:r>
              <a:rPr lang="en-US" dirty="0"/>
              <a:t> [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</a:t>
            </a:r>
            <a:r>
              <a:rPr lang="en-US" dirty="0"/>
              <a:t>]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01682-4493-C0BA-6551-006FA6FEC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LIKE compares text to a </a:t>
            </a:r>
            <a:r>
              <a:rPr lang="en-US" i="1" dirty="0"/>
              <a:t>pattern</a:t>
            </a:r>
          </a:p>
          <a:p>
            <a:pPr lvl="1"/>
            <a:r>
              <a:rPr lang="en-US" i="1" dirty="0"/>
              <a:t> Case-Insensitive</a:t>
            </a:r>
            <a:r>
              <a:rPr lang="en-US" dirty="0"/>
              <a:t> by default. Means 'a' and 'A' are the same.</a:t>
            </a:r>
          </a:p>
          <a:p>
            <a:r>
              <a:rPr lang="en-US" dirty="0"/>
              <a:t> Allows "wildcards" that match any character.</a:t>
            </a:r>
          </a:p>
          <a:p>
            <a:r>
              <a:rPr lang="en-US" dirty="0"/>
              <a:t>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%</a:t>
            </a:r>
            <a:r>
              <a:rPr lang="en-US" dirty="0"/>
              <a:t> means "zero or more" characters at this "spot" in the pattern</a:t>
            </a:r>
          </a:p>
          <a:p>
            <a:r>
              <a:rPr lang="en-US" dirty="0"/>
              <a:t> Examples: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</a:t>
            </a:r>
            <a:r>
              <a:rPr lang="en-US" sz="2400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abc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 LIKE '</a:t>
            </a:r>
            <a:r>
              <a:rPr lang="en-US" sz="2400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abc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  <a:sym typeface="Wingdings" pitchFamily="2" charset="2"/>
              </a:rPr>
              <a:t>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 true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</a:t>
            </a:r>
            <a:r>
              <a:rPr lang="en-US" sz="2400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abc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 LIKE 'a%'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  <a:sym typeface="Wingdings" pitchFamily="2" charset="2"/>
              </a:rPr>
              <a:t>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 true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</a:t>
            </a:r>
            <a:r>
              <a:rPr lang="en-US" sz="2400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abc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 LIKE '%b%'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  <a:sym typeface="Wingdings" pitchFamily="2" charset="2"/>
              </a:rPr>
              <a:t>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 true –shortcut for "does </a:t>
            </a:r>
            <a:r>
              <a:rPr lang="en-US" sz="2400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abc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 contain b?"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'b' LIKE '%b%'	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  <a:sym typeface="Wingdings" pitchFamily="2" charset="2"/>
              </a:rPr>
              <a:t>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 true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</a:t>
            </a:r>
            <a:r>
              <a:rPr lang="en-US" sz="2400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abc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 LIKE 'c'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  <a:sym typeface="Wingdings" pitchFamily="2" charset="2"/>
              </a:rPr>
              <a:t>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 false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9865B-785A-717B-19E0-360FEB3682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10922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15D955-9157-6D93-67BD-F8603E79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35" name="Google Shape;535;p43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SQL a declarative programming language on relational tables </a:t>
            </a:r>
          </a:p>
          <a:p>
            <a:pPr lvl="1"/>
            <a:r>
              <a:rPr lang="en-US" dirty="0"/>
              <a:t>largely familiar to you from data8</a:t>
            </a:r>
          </a:p>
          <a:p>
            <a:pPr lvl="1"/>
            <a:r>
              <a:rPr lang="en-US" dirty="0"/>
              <a:t>create, select, where, order, group by, join</a:t>
            </a:r>
          </a:p>
          <a:p>
            <a:r>
              <a:rPr lang="en-US" dirty="0"/>
              <a:t>Databases are accessed through Applications</a:t>
            </a:r>
          </a:p>
          <a:p>
            <a:pPr lvl="1"/>
            <a:r>
              <a:rPr lang="en-US" dirty="0"/>
              <a:t>e.g., all modern web apps have Database backend</a:t>
            </a:r>
          </a:p>
          <a:p>
            <a:pPr lvl="1"/>
            <a:r>
              <a:rPr lang="en-US" dirty="0"/>
              <a:t>Queries are issued through API</a:t>
            </a:r>
          </a:p>
          <a:p>
            <a:pPr lvl="2"/>
            <a:r>
              <a:rPr lang="en-US" dirty="0"/>
              <a:t>Be careful about app corrupting the database</a:t>
            </a:r>
          </a:p>
          <a:p>
            <a:r>
              <a:rPr lang="en-US" dirty="0"/>
              <a:t>Data analytics tend to draw database into memory and operate on it as a data structure</a:t>
            </a:r>
          </a:p>
          <a:p>
            <a:pPr lvl="1"/>
            <a:r>
              <a:rPr lang="en-US" dirty="0"/>
              <a:t>e.g., Tables 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06FAEA73-20CA-7FB6-31D3-EA59EEB3FC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49181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2"/>
          <p:cNvSpPr txBox="1"/>
          <p:nvPr/>
        </p:nvSpPr>
        <p:spPr>
          <a:xfrm>
            <a:off x="2438400" y="1447800"/>
            <a:ext cx="8672185" cy="707886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SELECT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</a:rPr>
              <a:t>  &lt;col spec&gt; 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FROM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</a:rPr>
              <a:t> &lt;table spec&gt; 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WHERE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</a:rPr>
              <a:t> &lt;</a:t>
            </a:r>
            <a:r>
              <a:rPr lang="en-US" sz="2000" b="1" dirty="0" err="1">
                <a:solidFill>
                  <a:schemeClr val="dk1"/>
                </a:solidFill>
                <a:latin typeface="Source Code Pro" panose="020B0509030403020204" pitchFamily="49" charset="77"/>
              </a:rPr>
              <a:t>cond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</a:rPr>
              <a:t> spec&gt; </a:t>
            </a:r>
            <a:endParaRPr dirty="0">
              <a:latin typeface="Source Code Pro" panose="020B0509030403020204" pitchFamily="49" charset="77"/>
            </a:endParaRPr>
          </a:p>
          <a:p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   GROUP BY &lt;group spec&gt; ORDER BY &lt;order spec&gt;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</a:rPr>
              <a:t> 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526" name="Google Shape;526;p42"/>
          <p:cNvSpPr/>
          <p:nvPr/>
        </p:nvSpPr>
        <p:spPr>
          <a:xfrm>
            <a:off x="2438399" y="2563432"/>
            <a:ext cx="8672185" cy="67710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INSERT 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INTO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table(column1, column2,...) </a:t>
            </a:r>
            <a:endParaRPr dirty="0">
              <a:latin typeface="Source Code Pro" panose="020B0509030403020204" pitchFamily="49" charset="77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	VALUES (value1, value2,...);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527" name="Google Shape;527;p42"/>
          <p:cNvSpPr/>
          <p:nvPr/>
        </p:nvSpPr>
        <p:spPr>
          <a:xfrm>
            <a:off x="2438401" y="4204372"/>
            <a:ext cx="8672183" cy="400110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CREATE TABLE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77"/>
              </a:rPr>
              <a:t>name 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AS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77"/>
              </a:rPr>
              <a:t>  &lt;select statement&gt; 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528" name="Google Shape;528;p42"/>
          <p:cNvSpPr/>
          <p:nvPr/>
        </p:nvSpPr>
        <p:spPr>
          <a:xfrm>
            <a:off x="2438400" y="3540625"/>
            <a:ext cx="8672184" cy="400110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CREATE TABLE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77"/>
              </a:rPr>
              <a:t>name ( &lt;columns&gt; ) 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529" name="Google Shape;529;p42"/>
          <p:cNvSpPr/>
          <p:nvPr/>
        </p:nvSpPr>
        <p:spPr>
          <a:xfrm>
            <a:off x="2438399" y="4962604"/>
            <a:ext cx="8672183" cy="400110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DROP TABLE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77"/>
              </a:rPr>
              <a:t>name 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DC57B8-7985-1785-E288-FB0C3113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Part 1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5A118ED-35EF-6976-447F-A817AA220B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" id="{C5573598-C838-DB42-8057-7BDB89560B2A}" vid="{9FB56D42-AF32-0A48-8C88-A60776868E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15151</TotalTime>
  <Words>2239</Words>
  <Application>Microsoft Office PowerPoint</Application>
  <PresentationFormat>Widescreen</PresentationFormat>
  <Paragraphs>246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Source Code Pro</vt:lpstr>
      <vt:lpstr>FreightMicro Pro Light</vt:lpstr>
      <vt:lpstr>ＭＳ Ｐゴシック</vt:lpstr>
      <vt:lpstr>FreightSans Pro Book</vt:lpstr>
      <vt:lpstr>FreightMicro Pro Book</vt:lpstr>
      <vt:lpstr>Open Sans Light</vt:lpstr>
      <vt:lpstr>Arial</vt:lpstr>
      <vt:lpstr>FreightMicro Pro Medium</vt:lpstr>
      <vt:lpstr>Open Sans ExtraBold</vt:lpstr>
      <vt:lpstr>Source Code Pro Medium</vt:lpstr>
      <vt:lpstr>Source Code Pro Light</vt:lpstr>
      <vt:lpstr>Consolas</vt:lpstr>
      <vt:lpstr>Times New Roman</vt:lpstr>
      <vt:lpstr>Courier</vt:lpstr>
      <vt:lpstr>3_Main C88C</vt:lpstr>
      <vt:lpstr>SQL</vt:lpstr>
      <vt:lpstr>Announcements</vt:lpstr>
      <vt:lpstr>Announcements: Final Exam</vt:lpstr>
      <vt:lpstr>Filtering in SQL</vt:lpstr>
      <vt:lpstr>Filtering rows - where</vt:lpstr>
      <vt:lpstr>SQL Operators for predicate</vt:lpstr>
      <vt:lpstr>Approximate Matching: LIKE [Docs]</vt:lpstr>
      <vt:lpstr>Summary</vt:lpstr>
      <vt:lpstr>Summary – Part 1</vt:lpstr>
      <vt:lpstr>SQL: Aggregations</vt:lpstr>
      <vt:lpstr>Aggregations are Powerful &amp; Common!</vt:lpstr>
      <vt:lpstr>Grouping and Aggregations</vt:lpstr>
      <vt:lpstr>Grouping and Aggregations</vt:lpstr>
      <vt:lpstr>Group by: "Bare" columns</vt:lpstr>
      <vt:lpstr>Unique  &amp; DISTINCT values</vt:lpstr>
      <vt:lpstr>SQL: Joins</vt:lpstr>
      <vt:lpstr>Joining tables</vt:lpstr>
      <vt:lpstr>Joins</vt:lpstr>
      <vt:lpstr>Inner Join</vt:lpstr>
      <vt:lpstr> Putting It All Together:</vt:lpstr>
      <vt:lpstr>Queries within queries</vt:lpstr>
      <vt:lpstr>SQL: CREATE and INSERT and UPDATE</vt:lpstr>
      <vt:lpstr>CREATE TABLE</vt:lpstr>
      <vt:lpstr>SQL: creating a named table</vt:lpstr>
      <vt:lpstr>Inserting new records (rows) </vt:lpstr>
      <vt:lpstr>UPDATING new records (rows) </vt:lpstr>
      <vt:lpstr>Summary (and https://code.cs61a.org SQL demo!)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 Taste of Declarative Programming in SQL</dc:title>
  <cp:lastModifiedBy>Eric Kim</cp:lastModifiedBy>
  <cp:revision>145</cp:revision>
  <cp:lastPrinted>2023-04-24T20:45:15Z</cp:lastPrinted>
  <dcterms:modified xsi:type="dcterms:W3CDTF">2024-07-30T05:36:47Z</dcterms:modified>
</cp:coreProperties>
</file>